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BB534FD-A9E2-40D8-B8CD-F95C3816BAB7}">
  <a:tblStyle styleId="{9BB534FD-A9E2-40D8-B8CD-F95C3816BAB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kx0aGij42hvWP-AP94bNNOmfMRZCJKpm9nE3OHfUV7U/copy" TargetMode="External"/><Relationship Id="rId10" Type="http://schemas.openxmlformats.org/officeDocument/2006/relationships/hyperlink" Target="https://docs.google.com/presentation/d/172i3hNg6I6yH5PZlxp1mZ7h1K2CNzdYs5GiZvr7ltLc/copy" TargetMode="External"/><Relationship Id="rId13" Type="http://schemas.openxmlformats.org/officeDocument/2006/relationships/hyperlink" Target="https://docs.google.com/presentation/d/16oC-chGNJj3MRx6rctycNueJ6SdwrgLWGIlbUFLoTBY/copy" TargetMode="External"/><Relationship Id="rId12" Type="http://schemas.openxmlformats.org/officeDocument/2006/relationships/hyperlink" Target="https://docs.google.com/presentation/d/1SMmIi3TCQnRz3Du-j2RgehP2YrfT4d7fccyJ8FKp1ks/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qW2aKLFnCfpto7c_R4F8INNzvW3LV7DMqthy8Hlsj8Q/copy" TargetMode="External"/><Relationship Id="rId9" Type="http://schemas.openxmlformats.org/officeDocument/2006/relationships/hyperlink" Target="https://docs.google.com/presentation/d/1yjc7888sTyNxITwXTaABWpQ_ojy7mfpm86V1DeXOKzs/copy" TargetMode="External"/><Relationship Id="rId15" Type="http://schemas.openxmlformats.org/officeDocument/2006/relationships/hyperlink" Target="https://docs.google.com/presentation/d/1YGVcfVG1z0FhO7Ut92fl9lsEl_trUcurGZ1o2H5IvNw/copy" TargetMode="External"/><Relationship Id="rId14" Type="http://schemas.openxmlformats.org/officeDocument/2006/relationships/hyperlink" Target="https://docs.google.com/presentation/d/1qW2aKLFnCfpto7c_R4F8INNzvW3LV7DMqthy8Hlsj8Q/copy" TargetMode="External"/><Relationship Id="rId16" Type="http://schemas.openxmlformats.org/officeDocument/2006/relationships/image" Target="../media/image2.png"/><Relationship Id="rId5" Type="http://schemas.openxmlformats.org/officeDocument/2006/relationships/hyperlink" Target="https://docs.google.com/presentation/d/1YGVcfVG1z0FhO7Ut92fl9lsEl_trUcurGZ1o2H5IvNw/copy" TargetMode="External"/><Relationship Id="rId6" Type="http://schemas.openxmlformats.org/officeDocument/2006/relationships/hyperlink" Target="https://docs.google.com/presentation/d/14eCZAfdWSUWLUC8R13HHENS534NRn4MrmjLYS7a4_E4/copy" TargetMode="External"/><Relationship Id="rId7" Type="http://schemas.openxmlformats.org/officeDocument/2006/relationships/hyperlink" Target="https://docs.google.com/presentation/d/1ifyotYtZXV1ZMP9fw5-rNl20bsP8GSkc5RsCkZVb06s/copy" TargetMode="External"/><Relationship Id="rId8" Type="http://schemas.openxmlformats.org/officeDocument/2006/relationships/hyperlink" Target="https://docs.google.com/presentation/d/1d7J9HehIThmgvIpEzDYy4NnuHyqZM_e7rtHKti0L-2w/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4eCZAfdWSUWLUC8R13HHENS534NRn4MrmjLYS7a4_E4/copy" TargetMode="External"/><Relationship Id="rId5" Type="http://schemas.openxmlformats.org/officeDocument/2006/relationships/hyperlink" Target="https://www.youtube.com/watch?v=sMh8RCqJf9U&amp;t=72s" TargetMode="External"/><Relationship Id="rId6" Type="http://schemas.openxmlformats.org/officeDocument/2006/relationships/hyperlink" Target="https://docs.google.com/presentation/d/1ifyotYtZXV1ZMP9fw5-rNl20bsP8GSkc5RsCkZVb06s/copy" TargetMode="External"/><Relationship Id="rId7" Type="http://schemas.openxmlformats.org/officeDocument/2006/relationships/hyperlink" Target="https://docs.google.com/presentation/d/1d7J9HehIThmgvIpEzDYy4NnuHyqZM_e7rtHKti0L-2w/copy" TargetMode="Externa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72i3hNg6I6yH5PZlxp1mZ7h1K2CNzdYs5GiZvr7ltLc/copy" TargetMode="External"/><Relationship Id="rId5" Type="http://schemas.openxmlformats.org/officeDocument/2006/relationships/hyperlink" Target="https://docs.google.com/presentation/d/1yjc7888sTyNxITwXTaABWpQ_ojy7mfpm86V1DeXOKzs/copy"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{9BB534FD-A9E2-40D8-B8CD-F95C3816BAB7}</a:tableStyleId>
              </a:tblPr>
              <a:tblGrid>
                <a:gridCol w="1458775"/>
                <a:gridCol w="3684800"/>
                <a:gridCol w="3910450"/>
              </a:tblGrid>
              <a:tr h="3134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 Northwest Territories and Louisiana Purchase</a:t>
                      </a:r>
                      <a:endParaRPr b="1">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How did different groups view and experience U.S. territorial expansion?</a:t>
                      </a:r>
                      <a:endParaRPr sz="1200">
                        <a:latin typeface="Inter"/>
                        <a:ea typeface="Inter"/>
                        <a:cs typeface="Inter"/>
                        <a:sym typeface="Inter"/>
                      </a:endParaRPr>
                    </a:p>
                  </a:txBody>
                  <a:tcPr marT="91425" marB="91425" marR="91425" marL="91425"/>
                </a:tc>
                <a:tc hMerge="1"/>
              </a:tr>
              <a:tr h="3013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7.44, 7.46, 7.48, 7.49, 7.50, 7.52, 7.55</a:t>
                      </a:r>
                      <a:endParaRPr sz="1200">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020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Northwest Territories and Louisiana Purchase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Silent Discussion 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Silent Discussion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Exit Ticket Quotes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Unit 6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3"/>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0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Louisiana Territory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8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3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t>
                      </a:r>
                      <a:r>
                        <a:rPr lang="en" sz="1200">
                          <a:solidFill>
                            <a:schemeClr val="dk1"/>
                          </a:solidFill>
                          <a:latin typeface="Inter"/>
                          <a:ea typeface="Inter"/>
                          <a:cs typeface="Inter"/>
                          <a:sym typeface="Inter"/>
                        </a:rPr>
                        <a:t>rovide students time to preview the Topic 1 Supporting questions within the </a:t>
                      </a:r>
                      <a:r>
                        <a:rPr lang="en" sz="1200" u="sng">
                          <a:solidFill>
                            <a:schemeClr val="hlink"/>
                          </a:solidFill>
                          <a:latin typeface="Inter"/>
                          <a:ea typeface="Inter"/>
                          <a:cs typeface="Inter"/>
                          <a:sym typeface="Inter"/>
                          <a:hlinkClick r:id="rId15"/>
                        </a:rPr>
                        <a:t>Unit 6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9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Guide students to page 1: Unit 6-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a:t>
                      </a:r>
                      <a:r>
                        <a:rPr lang="en" sz="1200">
                          <a:solidFill>
                            <a:schemeClr val="dk1"/>
                          </a:solidFill>
                          <a:latin typeface="Inter"/>
                          <a:ea typeface="Inter"/>
                          <a:cs typeface="Inter"/>
                          <a:sym typeface="Inter"/>
                        </a:rPr>
                        <a:t>Unit 6-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Early Republic</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6">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{9BB534FD-A9E2-40D8-B8CD-F95C3816BAB7}</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Northwest Territories and Louisiana Purchase</a:t>
                      </a:r>
                      <a:r>
                        <a:rPr b="1" lang="en">
                          <a:solidFill>
                            <a:schemeClr val="dk1"/>
                          </a:solidFill>
                          <a:latin typeface="Inter"/>
                          <a:ea typeface="Inter"/>
                          <a:cs typeface="Inter"/>
                          <a:sym typeface="Inter"/>
                        </a:rPr>
                        <a:t> - Continued</a:t>
                      </a:r>
                      <a:endParaRPr b="1">
                        <a:solidFill>
                          <a:schemeClr val="dk1"/>
                        </a:solidFill>
                        <a:latin typeface="Inter"/>
                        <a:ea typeface="Inter"/>
                        <a:cs typeface="Inter"/>
                        <a:sym typeface="Inter"/>
                      </a:endParaRPr>
                    </a:p>
                  </a:txBody>
                  <a:tcPr marT="91425" marB="91425" marR="91425" marL="91425"/>
                </a:tc>
                <a:tc hMerge="1"/>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for western expansion in the Early Republic with the “What is the Context? - Territorial Expansion reading (page 1 of </a:t>
                      </a:r>
                      <a:r>
                        <a:rPr lang="en" sz="1200" u="sng">
                          <a:solidFill>
                            <a:schemeClr val="hlink"/>
                          </a:solidFill>
                          <a:latin typeface="Inter"/>
                          <a:ea typeface="Inter"/>
                          <a:cs typeface="Inter"/>
                          <a:sym typeface="Inter"/>
                          <a:hlinkClick r:id="rId4"/>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 Then, direct students to page 2 of the worksheet </a:t>
                      </a:r>
                      <a:r>
                        <a:rPr lang="en" sz="1200">
                          <a:solidFill>
                            <a:schemeClr val="dk1"/>
                          </a:solidFill>
                          <a:latin typeface="Inter"/>
                          <a:ea typeface="Inter"/>
                          <a:cs typeface="Inter"/>
                          <a:sym typeface="Inter"/>
                        </a:rPr>
                        <a:t>where</a:t>
                      </a:r>
                      <a:r>
                        <a:rPr lang="en" sz="1200">
                          <a:solidFill>
                            <a:schemeClr val="dk1"/>
                          </a:solidFill>
                          <a:latin typeface="Inter"/>
                          <a:ea typeface="Inter"/>
                          <a:cs typeface="Inter"/>
                          <a:sym typeface="Inter"/>
                        </a:rPr>
                        <a:t> they will follow along with a video transcript and answer questions about “The Audacity of the Louisiana Purchase.”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5"/>
                        </a:rPr>
                        <a:t>video</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Watch video and answer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56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analyze </a:t>
                      </a:r>
                      <a:r>
                        <a:rPr lang="en" sz="1200" u="sng">
                          <a:solidFill>
                            <a:schemeClr val="hlink"/>
                          </a:solidFill>
                          <a:latin typeface="Inter"/>
                          <a:ea typeface="Inter"/>
                          <a:cs typeface="Inter"/>
                          <a:sym typeface="Inter"/>
                          <a:hlinkClick r:id="rId6"/>
                        </a:rPr>
                        <a:t>primary sources</a:t>
                      </a:r>
                      <a:r>
                        <a:rPr lang="en" sz="1200">
                          <a:solidFill>
                            <a:schemeClr val="dk1"/>
                          </a:solidFill>
                          <a:latin typeface="Inter"/>
                          <a:ea typeface="Inter"/>
                          <a:cs typeface="Inter"/>
                          <a:sym typeface="Inter"/>
                        </a:rPr>
                        <a:t> that illustrate various perspectives of expansion by engaging in a silent discussion. Set up 5 stations in the classroom for students to engage in a silent discussion. Consider creating two duplicate sets of stations to limit the number of students at each station at a time. Using the </a:t>
                      </a:r>
                      <a:r>
                        <a:rPr lang="en" sz="1200" u="sng">
                          <a:solidFill>
                            <a:schemeClr val="hlink"/>
                          </a:solidFill>
                          <a:latin typeface="Inter"/>
                          <a:ea typeface="Inter"/>
                          <a:cs typeface="Inter"/>
                          <a:sym typeface="Inter"/>
                          <a:hlinkClick r:id="rId7"/>
                        </a:rPr>
                        <a:t>Silent Discussion Guide Presentation</a:t>
                      </a:r>
                      <a:r>
                        <a:rPr lang="en" sz="1200">
                          <a:solidFill>
                            <a:schemeClr val="dk1"/>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Set up classroom </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 large sheets of paper spaced throughout the classroom at each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5-6 copies of the same source per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A set of sticky notes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expectations and writing options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timing (5 mins per station suggested)</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timing and redirect students </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At the end, facilitate a verbal reflection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activity before beginning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reflect, and write at each station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verbally in informal class reflection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{9BB534FD-A9E2-40D8-B8CD-F95C3816BAB7}</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Northwest Territories and Louisiana Purchase - Continued</a:t>
                      </a:r>
                      <a:endParaRPr b="1">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using a classroom mingle approach. First, separate students into five groups. Hand each student group </a:t>
                      </a:r>
                      <a:r>
                        <a:rPr lang="en" sz="1200" u="sng">
                          <a:solidFill>
                            <a:schemeClr val="hlink"/>
                          </a:solidFill>
                          <a:latin typeface="Inter"/>
                          <a:ea typeface="Inter"/>
                          <a:cs typeface="Inter"/>
                          <a:sym typeface="Inter"/>
                          <a:hlinkClick r:id="rId5"/>
                        </a:rPr>
                        <a:t>one of the quotes</a:t>
                      </a:r>
                      <a:r>
                        <a:rPr lang="en" sz="1200">
                          <a:solidFill>
                            <a:schemeClr val="dk1"/>
                          </a:solidFill>
                          <a:latin typeface="Inter"/>
                          <a:ea typeface="Inter"/>
                          <a:cs typeface="Inter"/>
                          <a:sym typeface="Inter"/>
                        </a:rPr>
                        <a:t> or post in a place visible to the group members. As a group, they will explain the meaning and then draw a visual representation. (Two of the quotes provide a preview into the context of the </a:t>
                      </a:r>
                      <a:r>
                        <a:rPr lang="en" sz="1200">
                          <a:solidFill>
                            <a:schemeClr val="dk1"/>
                          </a:solidFill>
                          <a:latin typeface="Inter"/>
                          <a:ea typeface="Inter"/>
                          <a:cs typeface="Inter"/>
                          <a:sym typeface="Inter"/>
                        </a:rPr>
                        <a:t>next</a:t>
                      </a:r>
                      <a:r>
                        <a:rPr lang="en" sz="1200">
                          <a:solidFill>
                            <a:schemeClr val="dk1"/>
                          </a:solidFill>
                          <a:latin typeface="Inter"/>
                          <a:ea typeface="Inter"/>
                          <a:cs typeface="Inter"/>
                          <a:sym typeface="Inter"/>
                        </a:rPr>
                        <a:t> two lessons). Each student will complete this on their exit ticket. Then, students will mingle with their classmates to gather the meanings of all five quotes, filling out each box on the 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Divide students into groups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each group with a quote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an exit ticket to each student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clear instructions and expectations for exit ticket completion and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Work with group to explain the quote and create illustration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Mingle with classmates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